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9" r:id="rId4"/>
    <p:sldId id="257" r:id="rId5"/>
    <p:sldId id="302" r:id="rId6"/>
    <p:sldId id="258" r:id="rId7"/>
    <p:sldId id="279" r:id="rId8"/>
    <p:sldId id="294" r:id="rId9"/>
    <p:sldId id="301" r:id="rId10"/>
    <p:sldId id="273" r:id="rId11"/>
    <p:sldId id="272" r:id="rId12"/>
    <p:sldId id="259" r:id="rId13"/>
    <p:sldId id="298" r:id="rId14"/>
    <p:sldId id="274" r:id="rId15"/>
    <p:sldId id="293" r:id="rId16"/>
    <p:sldId id="260" r:id="rId17"/>
    <p:sldId id="275" r:id="rId18"/>
    <p:sldId id="289" r:id="rId19"/>
    <p:sldId id="290" r:id="rId20"/>
    <p:sldId id="291" r:id="rId21"/>
    <p:sldId id="292" r:id="rId22"/>
    <p:sldId id="261" r:id="rId23"/>
    <p:sldId id="277" r:id="rId24"/>
    <p:sldId id="299" r:id="rId25"/>
    <p:sldId id="303" r:id="rId26"/>
    <p:sldId id="304" r:id="rId27"/>
    <p:sldId id="300" r:id="rId28"/>
    <p:sldId id="262" r:id="rId29"/>
    <p:sldId id="276" r:id="rId30"/>
    <p:sldId id="295" r:id="rId31"/>
    <p:sldId id="296" r:id="rId32"/>
    <p:sldId id="297" r:id="rId33"/>
    <p:sldId id="263" r:id="rId34"/>
    <p:sldId id="270" r:id="rId35"/>
    <p:sldId id="264" r:id="rId36"/>
    <p:sldId id="271" r:id="rId37"/>
    <p:sldId id="285" r:id="rId38"/>
    <p:sldId id="286" r:id="rId39"/>
    <p:sldId id="287" r:id="rId40"/>
    <p:sldId id="288" r:id="rId41"/>
    <p:sldId id="265" r:id="rId42"/>
    <p:sldId id="278" r:id="rId43"/>
    <p:sldId id="266" r:id="rId44"/>
    <p:sldId id="280" r:id="rId45"/>
    <p:sldId id="281" r:id="rId46"/>
    <p:sldId id="282" r:id="rId47"/>
    <p:sldId id="283" r:id="rId48"/>
    <p:sldId id="284" r:id="rId49"/>
    <p:sldId id="26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gallery dir="l"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gallery dir="l"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3" name="laser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gallery dir="l"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3" name="laser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gallery dir="l"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3" name="laser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gallery dir="l"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3" name="laser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gallery dir="l"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3" name="laser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gallery dir="l"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3" name="laser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gallery dir="l"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3" name="laser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gallery dir="l"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3" name="laser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gallery dir="l"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3" name="laser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gallery dir="l"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3" name="laser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gallery dir="l"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3" name="laser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gallery dir="l"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3" name="laser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gallery dir="l"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3" name="laser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gallery dir="l"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3" name="laser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gallery dir="l"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3" name="laser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gallery dir="l"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3" name="laser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gallery dir="l"/>
        <p:sndAc>
          <p:stSnd>
            <p:snd r:embed="rId19" name="laser.wav"/>
          </p:stSnd>
        </p:sndAc>
      </p:transition>
    </mc:Choice>
    <mc:Fallback xmlns="">
      <p:transition spd="slow">
        <p:fade/>
        <p:sndAc>
          <p:stSnd>
            <p:snd r:embed="rId22" name="laser.wav"/>
          </p:stSnd>
        </p:sndAc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4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5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5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58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7.jpg"/><Relationship Id="rId4" Type="http://schemas.openxmlformats.org/officeDocument/2006/relationships/image" Target="../media/image60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7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7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ventascrs@yahoo.es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419" dirty="0" smtClean="0"/>
              <a:t>CATALOGO </a:t>
            </a:r>
            <a:br>
              <a:rPr lang="es-419" dirty="0" smtClean="0"/>
            </a:br>
            <a:r>
              <a:rPr lang="es-419" dirty="0" smtClean="0"/>
              <a:t>VENTAS CRS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3077337" cy="1320802"/>
          </a:xfrm>
        </p:spPr>
        <p:txBody>
          <a:bodyPr/>
          <a:lstStyle/>
          <a:p>
            <a:r>
              <a:rPr lang="es-419" dirty="0" smtClean="0"/>
              <a:t>PRODUCTOS ELABORADOS EN EL  CRS- COTOPAXI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38" y="1600198"/>
            <a:ext cx="1414583" cy="10013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499" y="3747269"/>
            <a:ext cx="29908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1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4550">
        <p14:gallery dir="l"/>
        <p:sndAc>
          <p:stSnd>
            <p:snd r:embed="rId2" name="laser.wav"/>
          </p:stSnd>
        </p:sndAc>
      </p:transition>
    </mc:Choice>
    <mc:Fallback xmlns="">
      <p:transition spd="slow" advTm="4550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ARTESANAL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 smtClean="0"/>
              <a:t>FOMIX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66" y="3124914"/>
            <a:ext cx="2466975" cy="18478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4" y="2982912"/>
            <a:ext cx="1847850" cy="24669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83" y="3739276"/>
            <a:ext cx="2466975" cy="18478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4" y="762342"/>
            <a:ext cx="1703506" cy="1205853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851406"/>
              </p:ext>
            </p:extLst>
          </p:nvPr>
        </p:nvGraphicFramePr>
        <p:xfrm>
          <a:off x="7300979" y="2750581"/>
          <a:ext cx="3771900" cy="125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19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Tenemos varios modelos , a su eleccion, tamaños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para  fiestas, cumpleaños, decoraciones etc..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Trabajos realizados según pedido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61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gallery dir="l"/>
        <p:sndAc>
          <p:stSnd>
            <p:snd r:embed="rId2" name="laser.wav"/>
          </p:stSnd>
        </p:sndAc>
      </p:transition>
    </mc:Choice>
    <mc:Fallback>
      <p:transition spd="slow" advTm="5000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TRENES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419" dirty="0" smtClean="0"/>
              <a:t>Trenes seg</a:t>
            </a:r>
            <a:r>
              <a:rPr lang="es-ES" dirty="0" smtClean="0"/>
              <a:t>ú</a:t>
            </a:r>
            <a:r>
              <a:rPr lang="es-419" dirty="0" smtClean="0"/>
              <a:t>n </a:t>
            </a:r>
            <a:r>
              <a:rPr lang="es-419" dirty="0" smtClean="0"/>
              <a:t>escala, tamaños, modelos, </a:t>
            </a:r>
          </a:p>
          <a:p>
            <a:r>
              <a:rPr lang="es-ES" dirty="0" smtClean="0"/>
              <a:t>T</a:t>
            </a:r>
            <a:r>
              <a:rPr lang="es-419" dirty="0" smtClean="0"/>
              <a:t>rabajos en materiales reciclados</a:t>
            </a:r>
            <a:endParaRPr lang="es-419" dirty="0"/>
          </a:p>
          <a:p>
            <a:r>
              <a:rPr lang="es-419" dirty="0" smtClean="0"/>
              <a:t> el tren jupiter tiene un precio  de $50.00</a:t>
            </a:r>
          </a:p>
          <a:p>
            <a:endParaRPr lang="es-419" dirty="0" smtClean="0"/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4" y="762342"/>
            <a:ext cx="1703506" cy="120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58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gallery dir="l"/>
        <p:sndAc>
          <p:stSnd>
            <p:snd r:embed="rId2" name="laser.wav"/>
          </p:stSnd>
        </p:sndAc>
      </p:transition>
    </mc:Choice>
    <mc:Fallback>
      <p:transition spd="slow" advTm="5000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PROYECTO BISUTERIA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4" y="762342"/>
            <a:ext cx="1703506" cy="12058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04" y="2800705"/>
            <a:ext cx="4406267" cy="275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81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5000">
        <p14:glitter pattern="hexagon"/>
        <p:sndAc>
          <p:stSnd>
            <p:snd r:embed="rId2" name="laser.wav"/>
          </p:stSnd>
        </p:sndAc>
      </p:transition>
    </mc:Choice>
    <mc:Fallback>
      <p:transition spd="slow" advTm="5000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419" dirty="0" smtClean="0"/>
              <a:t>LLAVEROS, ANILLOS, PULSERAS EN MULLOS</a:t>
            </a:r>
            <a:br>
              <a:rPr lang="es-419" dirty="0" smtClean="0"/>
            </a:b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66" y="2865796"/>
            <a:ext cx="1657350" cy="2752725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2" y="2505075"/>
            <a:ext cx="2466975" cy="18478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625" y="356114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88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gallery dir="r"/>
        <p:sndAc>
          <p:stSnd>
            <p:snd r:embed="rId2" name="laser.wav"/>
          </p:stSnd>
        </p:sndAc>
      </p:transition>
    </mc:Choice>
    <mc:Fallback>
      <p:transition spd="slow" advTm="5000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PULSERAS DE HILO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703" y="2914226"/>
            <a:ext cx="2826176" cy="201838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4" y="762342"/>
            <a:ext cx="1703506" cy="120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4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gallery dir="l"/>
        <p:sndAc>
          <p:stSnd>
            <p:snd r:embed="rId2" name="laser.wav"/>
          </p:stSnd>
        </p:sndAc>
      </p:transition>
    </mc:Choice>
    <mc:Fallback xmlns="">
      <p:transition spd="slow" advTm="5000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SET </a:t>
            </a:r>
            <a:r>
              <a:rPr lang="es-419" dirty="0" smtClean="0"/>
              <a:t>COMPLETO 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15" y="2686699"/>
            <a:ext cx="2091609" cy="2792406"/>
          </a:xfrm>
        </p:spPr>
      </p:pic>
    </p:spTree>
    <p:extLst>
      <p:ext uri="{BB962C8B-B14F-4D97-AF65-F5344CB8AC3E}">
        <p14:creationId xmlns:p14="http://schemas.microsoft.com/office/powerpoint/2010/main" val="97673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gallery dir="l"/>
        <p:sndAc>
          <p:stSnd>
            <p:snd r:embed="rId2" name="laser.wav"/>
          </p:stSnd>
        </p:sndAc>
      </p:transition>
    </mc:Choice>
    <mc:Fallback xmlns="">
      <p:transition spd="slow" advTm="5000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PROYECTO CARPINTERIA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4" y="762342"/>
            <a:ext cx="1703506" cy="12058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18" y="2557461"/>
            <a:ext cx="3477296" cy="290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52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  <p:sndAc>
          <p:stSnd>
            <p:snd r:embed="rId2" name="laser.wav"/>
          </p:stSnd>
        </p:sndAc>
      </p:transition>
    </mc:Choice>
    <mc:Fallback xmlns="">
      <p:transition spd="slow" advTm="5000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982663"/>
            <a:ext cx="9601200" cy="1303337"/>
          </a:xfrm>
        </p:spPr>
        <p:txBody>
          <a:bodyPr/>
          <a:lstStyle/>
          <a:p>
            <a:r>
              <a:rPr lang="es-419" dirty="0" smtClean="0"/>
              <a:t>ANAQUELES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78" y="2753866"/>
            <a:ext cx="3473450" cy="2632075"/>
          </a:xfrm>
        </p:spPr>
      </p:pic>
      <p:sp>
        <p:nvSpPr>
          <p:cNvPr id="5" name="Rectángulo 4"/>
          <p:cNvSpPr/>
          <p:nvPr/>
        </p:nvSpPr>
        <p:spPr>
          <a:xfrm>
            <a:off x="6499538" y="768731"/>
            <a:ext cx="4305837" cy="4339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Tablero Principal: </a:t>
            </a: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Laminado en MDF de 20 mm </a:t>
            </a:r>
            <a:endParaRPr lang="es-E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Tablero Superior:</a:t>
            </a: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Tablero de madera  RH (resistente a la humedad) de 20 mm</a:t>
            </a:r>
            <a:endParaRPr lang="es-E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Soporte Lateral:</a:t>
            </a: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Laminado en MDF de 20 mm</a:t>
            </a:r>
            <a:endParaRPr lang="es-E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Elemento de Sujeción: </a:t>
            </a: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Tornillos ajustable negros 40 mm de longitud,</a:t>
            </a:r>
            <a:endParaRPr lang="es-E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Bisagra Recta HG2600A, Rieles de extensión de DB450M de 45mm x 500 mm x 1.2 mm</a:t>
            </a:r>
            <a:endParaRPr lang="es-E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Agarraderas: </a:t>
            </a: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Níquel satinado en aluminio de 160 mm de longitud</a:t>
            </a:r>
            <a:endParaRPr lang="es-E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Color del Tablero: </a:t>
            </a: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Blanco</a:t>
            </a:r>
            <a:endParaRPr lang="es-E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Formica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Florentino Negro 0513 Br</a:t>
            </a:r>
            <a:endParaRPr lang="es-E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Precio : $ </a:t>
            </a:r>
            <a:r>
              <a:rPr lang="es-EC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450.00</a:t>
            </a:r>
            <a:endParaRPr lang="es-E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4" y="762342"/>
            <a:ext cx="1703506" cy="120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9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gallery dir="l"/>
        <p:sndAc>
          <p:stSnd>
            <p:snd r:embed="rId2" name="laser.wav"/>
          </p:stSnd>
        </p:sndAc>
      </p:transition>
    </mc:Choice>
    <mc:Fallback xmlns="">
      <p:transition spd="slow" advTm="5000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ESTACION DE TRABAJO C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648531"/>
            <a:ext cx="3616760" cy="2709079"/>
          </a:xfr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66"/>
              </p:ext>
            </p:extLst>
          </p:nvPr>
        </p:nvGraphicFramePr>
        <p:xfrm>
          <a:off x="5205976" y="2518827"/>
          <a:ext cx="6107347" cy="33178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7685"/>
                <a:gridCol w="3649662"/>
              </a:tblGrid>
              <a:tr h="18432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Calibri" panose="020F0502020204030204" pitchFamily="34" charset="0"/>
                        </a:rPr>
                        <a:t>Tablero principal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6" marR="9216" marT="92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  <a:latin typeface="Calibri" panose="020F0502020204030204" pitchFamily="34" charset="0"/>
                        </a:rPr>
                        <a:t>Aglomerado de 25mm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6" marR="9216" marT="9216" marB="0" anchor="b"/>
                </a:tc>
              </a:tr>
              <a:tr h="368653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effectLst/>
                          <a:latin typeface="Calibri" panose="020F0502020204030204" pitchFamily="34" charset="0"/>
                        </a:rPr>
                        <a:t>Revestimiento superior del tablero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  <a:latin typeface="Calibri" panose="020F0502020204030204" pitchFamily="34" charset="0"/>
                        </a:rPr>
                        <a:t>Fórmica Artic Azul 3088, </a:t>
                      </a:r>
                      <a:br>
                        <a:rPr lang="es-ES" sz="1000" u="none" strike="noStrike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000" u="none" strike="noStrike">
                          <a:effectLst/>
                          <a:latin typeface="Calibri" panose="020F0502020204030204" pitchFamily="34" charset="0"/>
                        </a:rPr>
                        <a:t>1 cara en melaminico color gris claro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6" marR="9216" marT="9216" marB="0" anchor="b"/>
                </a:tc>
              </a:tr>
              <a:tr h="184326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 err="1">
                          <a:effectLst/>
                          <a:latin typeface="Calibri" panose="020F0502020204030204" pitchFamily="34" charset="0"/>
                        </a:rPr>
                        <a:t>Pasacables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  <a:latin typeface="Calibri" panose="020F0502020204030204" pitchFamily="34" charset="0"/>
                        </a:rPr>
                        <a:t>Elíptico, color negro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6" marR="9216" marT="9216" marB="0" anchor="b"/>
                </a:tc>
              </a:tr>
              <a:tr h="368653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effectLst/>
                          <a:latin typeface="Calibri" panose="020F0502020204030204" pitchFamily="34" charset="0"/>
                        </a:rPr>
                        <a:t>Canaleta metálica para cables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  <a:latin typeface="Calibri" panose="020F0502020204030204" pitchFamily="34" charset="0"/>
                        </a:rPr>
                        <a:t>Acero laminado de 0.8mm de 40mm x 60mm x 80mm,  color Nopal.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6" marR="9216" marT="9216" marB="0" anchor="b"/>
                </a:tc>
              </a:tr>
              <a:tr h="184326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  <a:latin typeface="Calibri" panose="020F0502020204030204" pitchFamily="34" charset="0"/>
                        </a:rPr>
                        <a:t>Canto duro 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effectLst/>
                          <a:latin typeface="Calibri" panose="020F0502020204030204" pitchFamily="34" charset="0"/>
                        </a:rPr>
                        <a:t>Espesor 2mm. Similar al color de la fórmica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6" marR="9216" marT="9216" marB="0" anchor="b"/>
                </a:tc>
              </a:tr>
              <a:tr h="1843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  <a:latin typeface="Calibri" panose="020F0502020204030204" pitchFamily="34" charset="0"/>
                        </a:rPr>
                        <a:t>ESTRUCTURA</a:t>
                      </a:r>
                      <a:endParaRPr lang="es-ES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6" marR="9216" marT="9216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2979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effectLst/>
                          <a:latin typeface="Calibri" panose="020F0502020204030204" pitchFamily="34" charset="0"/>
                        </a:rPr>
                        <a:t>Estructura Inferior 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Calibri" panose="020F0502020204030204" pitchFamily="34" charset="0"/>
                        </a:rPr>
                        <a:t>Diseño en U invertida: Tubo rectangular en acero laminado 51mm x 25mm x 1.5mm, color Gris claro. con platinas "</a:t>
                      </a:r>
                      <a:r>
                        <a:rPr lang="es-ES" sz="1000" u="none" strike="noStrike" dirty="0" err="1">
                          <a:effectLst/>
                          <a:latin typeface="Calibri" panose="020F0502020204030204" pitchFamily="34" charset="0"/>
                        </a:rPr>
                        <a:t>L"de</a:t>
                      </a:r>
                      <a:r>
                        <a:rPr lang="es-ES" sz="1000" u="none" strike="noStrike" dirty="0">
                          <a:effectLst/>
                          <a:latin typeface="Calibri" panose="020F0502020204030204" pitchFamily="34" charset="0"/>
                        </a:rPr>
                        <a:t> 75mm x 65mm con 5mm de espesor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6" marR="9216" marT="9216" marB="0" anchor="ctr"/>
                </a:tc>
              </a:tr>
              <a:tr h="552979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  <a:latin typeface="Calibri" panose="020F0502020204030204" pitchFamily="34" charset="0"/>
                        </a:rPr>
                        <a:t>Faldón para escritorio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effectLst/>
                          <a:latin typeface="Calibri" panose="020F0502020204030204" pitchFamily="34" charset="0"/>
                        </a:rPr>
                        <a:t>Acero laminado de 1.5mm de espesor, con diseño troquelado de figuras cuadradas,  cubierto con pintura color </a:t>
                      </a:r>
                      <a:r>
                        <a:rPr lang="es-ES" sz="1000" u="none" strike="noStrike" dirty="0" err="1">
                          <a:effectLst/>
                          <a:latin typeface="Calibri" panose="020F0502020204030204" pitchFamily="34" charset="0"/>
                        </a:rPr>
                        <a:t>Nopal,fijo</a:t>
                      </a:r>
                      <a:r>
                        <a:rPr lang="es-ES" sz="1000" u="none" strike="noStrike" dirty="0">
                          <a:effectLst/>
                          <a:latin typeface="Calibri" panose="020F0502020204030204" pitchFamily="34" charset="0"/>
                        </a:rPr>
                        <a:t> a soportes laterales.  </a:t>
                      </a:r>
                      <a:r>
                        <a:rPr lang="es-ES" sz="1000" u="none" strike="noStrike" dirty="0" err="1">
                          <a:effectLst/>
                          <a:latin typeface="Calibri" panose="020F0502020204030204" pitchFamily="34" charset="0"/>
                        </a:rPr>
                        <a:t>Dim</a:t>
                      </a:r>
                      <a:r>
                        <a:rPr lang="es-ES" sz="1000" u="none" strike="noStrike" dirty="0">
                          <a:effectLst/>
                          <a:latin typeface="Calibri" panose="020F0502020204030204" pitchFamily="34" charset="0"/>
                        </a:rPr>
                        <a:t>: 1450 mm x 340mm.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6" marR="9216" marT="9216" marB="0" anchor="b"/>
                </a:tc>
              </a:tr>
              <a:tr h="184326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  <a:latin typeface="Calibri" panose="020F0502020204030204" pitchFamily="34" charset="0"/>
                        </a:rPr>
                        <a:t>Pintura elementos metálicos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Calibri" panose="020F0502020204030204" pitchFamily="34" charset="0"/>
                        </a:rPr>
                        <a:t>polvo sistema de aplicación electrostática secado al horno.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6" marR="9216" marT="9216" marB="0" anchor="ctr"/>
                </a:tc>
              </a:tr>
              <a:tr h="184326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  <a:latin typeface="Calibri" panose="020F0502020204030204" pitchFamily="34" charset="0"/>
                        </a:rPr>
                        <a:t>Soldadura 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Calibri" panose="020F0502020204030204" pitchFamily="34" charset="0"/>
                        </a:rPr>
                        <a:t>Suelda MIG.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6" marR="9216" marT="9216" marB="0" anchor="ctr"/>
                </a:tc>
              </a:tr>
              <a:tr h="368653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  <a:latin typeface="Calibri" panose="020F0502020204030204" pitchFamily="34" charset="0"/>
                        </a:rPr>
                        <a:t>Niveladores de altura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effectLst/>
                          <a:latin typeface="Calibri" panose="020F0502020204030204" pitchFamily="34" charset="0"/>
                        </a:rPr>
                        <a:t>Poliamida (nylon) de alta resistencia color negro, de </a:t>
                      </a:r>
                      <a:r>
                        <a:rPr lang="es-ES" sz="1000" u="none" strike="noStrike" dirty="0" err="1">
                          <a:effectLst/>
                          <a:latin typeface="Calibri" panose="020F0502020204030204" pitchFamily="34" charset="0"/>
                        </a:rPr>
                        <a:t>diametro</a:t>
                      </a:r>
                      <a:r>
                        <a:rPr lang="es-ES" sz="1000" u="none" strike="noStrike" dirty="0">
                          <a:effectLst/>
                          <a:latin typeface="Calibri" panose="020F0502020204030204" pitchFamily="34" charset="0"/>
                        </a:rPr>
                        <a:t> 3/8"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6" marR="9216" marT="921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55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gallery dir="l"/>
        <p:sndAc>
          <p:stSnd>
            <p:snd r:embed="rId2" name="laser.wav"/>
          </p:stSnd>
        </p:sndAc>
      </p:transition>
    </mc:Choice>
    <mc:Fallback xmlns="">
      <p:transition spd="slow" advTm="5000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CLOSETH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09" y="2570342"/>
            <a:ext cx="3333562" cy="3317875"/>
          </a:xfrm>
        </p:spPr>
      </p:pic>
      <p:sp>
        <p:nvSpPr>
          <p:cNvPr id="5" name="Rectángulo 4"/>
          <p:cNvSpPr/>
          <p:nvPr/>
        </p:nvSpPr>
        <p:spPr>
          <a:xfrm>
            <a:off x="5507865" y="2444848"/>
            <a:ext cx="6096000" cy="3568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Tablero Principal: </a:t>
            </a:r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Laminado en MDF de 15 mm </a:t>
            </a:r>
            <a:endParaRPr lang="es-E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Tablero Superior:</a:t>
            </a:r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Laminado en MDF de 20 mm</a:t>
            </a:r>
            <a:endParaRPr lang="es-E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Soporte Lateral:</a:t>
            </a:r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Laminado en MDF de 20 mm</a:t>
            </a:r>
            <a:endParaRPr lang="es-E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Elemento de Sujeción: </a:t>
            </a:r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Tornillos ajustable negros 40 mm de longitud,</a:t>
            </a:r>
            <a:endParaRPr lang="es-E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Bisagra Recta HG2600A, Rieles de extensión de DB450M de 45mm x 500 mm x 1.2 mm</a:t>
            </a:r>
            <a:endParaRPr lang="es-E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Agarraderas: </a:t>
            </a:r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Níquel satinado en aluminio de 160 mm de longitud</a:t>
            </a:r>
            <a:endParaRPr lang="es-E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Color del Tablero: </a:t>
            </a:r>
            <a:r>
              <a:rPr lang="es-ES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Chanti</a:t>
            </a:r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cherry</a:t>
            </a:r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1811 </a:t>
            </a:r>
            <a:r>
              <a:rPr lang="es-ES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mt</a:t>
            </a:r>
            <a:endParaRPr lang="es-E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Estructura Interior: </a:t>
            </a:r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Tubo Circular L431 de 25 mm x 8 mm Porta Tubo Circular T25 de 25 mm x 1.2 mm  </a:t>
            </a:r>
            <a:endParaRPr lang="es-E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Canto: </a:t>
            </a:r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Duro de 20mm color</a:t>
            </a:r>
            <a:r>
              <a:rPr lang="es-ES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Chanti</a:t>
            </a:r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cherry</a:t>
            </a:r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1811 </a:t>
            </a:r>
            <a:r>
              <a:rPr lang="es-ES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mt</a:t>
            </a:r>
            <a:endParaRPr lang="es-E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Precio: $ </a:t>
            </a:r>
            <a:r>
              <a:rPr lang="es-EC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650.00</a:t>
            </a:r>
            <a:endParaRPr lang="es-E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55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gallery dir="l"/>
        <p:sndAc>
          <p:stSnd>
            <p:snd r:embed="rId2" name="laser.wav"/>
          </p:stSnd>
        </p:sndAc>
      </p:transition>
    </mc:Choice>
    <mc:Fallback xmlns="">
      <p:transition spd="slow" advTm="5000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BIENVENIDOS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b="1" dirty="0" smtClean="0"/>
              <a:t>E</a:t>
            </a:r>
            <a:r>
              <a:rPr lang="es-419" b="1" dirty="0"/>
              <a:t>l</a:t>
            </a:r>
            <a:r>
              <a:rPr lang="es-ES" b="1" dirty="0" smtClean="0"/>
              <a:t> </a:t>
            </a:r>
            <a:r>
              <a:rPr lang="es-ES" b="1" dirty="0"/>
              <a:t>Centro de </a:t>
            </a:r>
            <a:r>
              <a:rPr lang="es-ES" b="1" dirty="0" smtClean="0"/>
              <a:t>Rehabilitación </a:t>
            </a:r>
            <a:r>
              <a:rPr lang="es-ES" b="1" dirty="0"/>
              <a:t>Social  ha desarrollado  actividades artesanales, industriales, agropecuarias y de servicios, para su formación, se ha dedicado a capacitar las personas  privadas de la libertad,  con el fin de mejorar sus habilidades  .</a:t>
            </a:r>
          </a:p>
          <a:p>
            <a:pPr algn="just"/>
            <a:r>
              <a:rPr lang="es-ES" b="1" dirty="0"/>
              <a:t>Para lograrlo, se creó el proyecto con un objetivo general claro que es diseñar un catálogo para facilitar la comercialización de los productos fabricados y servicios</a:t>
            </a: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52" y="814587"/>
            <a:ext cx="1414583" cy="100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95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8000">
        <p14:vortex dir="r"/>
        <p:sndAc>
          <p:stSnd>
            <p:snd r:embed="rId2" name="laser.wav"/>
          </p:stSnd>
        </p:sndAc>
      </p:transition>
    </mc:Choice>
    <mc:Fallback>
      <p:transition spd="slow" advTm="8000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ANAQUEL AEREO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25" y="2583221"/>
            <a:ext cx="4421475" cy="3317875"/>
          </a:xfrm>
        </p:spPr>
      </p:pic>
      <p:sp>
        <p:nvSpPr>
          <p:cNvPr id="5" name="Rectángulo 4"/>
          <p:cNvSpPr/>
          <p:nvPr/>
        </p:nvSpPr>
        <p:spPr>
          <a:xfrm>
            <a:off x="6336407" y="2428841"/>
            <a:ext cx="4855334" cy="3626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Tablero Principal: 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Laminado en MDF de 20 mm </a:t>
            </a:r>
            <a:endParaRPr lang="es-ES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Tablero de Divisiones: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Laminado en MDF de 15 mm</a:t>
            </a:r>
            <a:endParaRPr lang="es-ES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Repisa Interior: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Laminado en MDF de 15 mm</a:t>
            </a:r>
            <a:endParaRPr lang="es-ES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Soporte Principal: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Vidrio Claro 3 mm </a:t>
            </a:r>
            <a:endParaRPr lang="es-ES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Elemento de Sujeción: 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Tornillos ajustable negros 30 mm de longitud,</a:t>
            </a:r>
            <a:endParaRPr lang="es-ES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Bisagra Recta HG2600A, </a:t>
            </a:r>
            <a:endParaRPr lang="es-ES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Agarraderas: 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Níquel satinado en aluminio de 160 mm de longitud</a:t>
            </a:r>
            <a:endParaRPr lang="es-ES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Color del Tablero: 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Halla</a:t>
            </a:r>
            <a:endParaRPr lang="es-ES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Color del Tablero Interior: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Blanco Ibiza</a:t>
            </a:r>
            <a:endParaRPr lang="es-ES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Canto: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Duro de 20 mm color Halla </a:t>
            </a:r>
            <a:endParaRPr lang="es-ES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Canto: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Duro de 15 mm color blanco Ibiza</a:t>
            </a:r>
            <a:endParaRPr lang="es-ES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Precio : $ </a:t>
            </a:r>
            <a:r>
              <a:rPr lang="es-EC" sz="1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250.00</a:t>
            </a:r>
            <a:endParaRPr lang="es-ES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4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gallery dir="l"/>
        <p:sndAc>
          <p:stSnd>
            <p:snd r:embed="rId2" name="laser.wav"/>
          </p:stSnd>
        </p:sndAc>
      </p:transition>
    </mc:Choice>
    <mc:Fallback xmlns="">
      <p:transition spd="slow" advTm="5000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MESAS DE REUNIONES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039" y="2693339"/>
            <a:ext cx="3500407" cy="2509726"/>
          </a:xfr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828677"/>
              </p:ext>
            </p:extLst>
          </p:nvPr>
        </p:nvGraphicFramePr>
        <p:xfrm>
          <a:off x="5550794" y="2469715"/>
          <a:ext cx="5602310" cy="3716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3438"/>
                <a:gridCol w="3648872"/>
              </a:tblGrid>
              <a:tr h="15799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  <a:latin typeface="Cambria" panose="02040503050406030204" pitchFamily="18" charset="0"/>
                        </a:rPr>
                        <a:t>Tablero principal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900" marR="7900" marT="7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  <a:latin typeface="Cambria" panose="02040503050406030204" pitchFamily="18" charset="0"/>
                        </a:rPr>
                        <a:t>Aglomerado de 25mm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900" marR="7900" marT="7900" marB="0" anchor="ctr"/>
                </a:tc>
              </a:tr>
              <a:tr h="15799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  <a:latin typeface="Cambria" panose="02040503050406030204" pitchFamily="18" charset="0"/>
                        </a:rPr>
                        <a:t>Revestimiento del tablero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900" marR="7900" marT="7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  <a:latin typeface="Cambria" panose="02040503050406030204" pitchFamily="18" charset="0"/>
                        </a:rPr>
                        <a:t>Fórmica café Oak 1830, 1 cara en melamina negra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900" marR="7900" marT="7900" marB="0" anchor="ctr"/>
                </a:tc>
              </a:tr>
              <a:tr h="15799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  <a:latin typeface="Cambria" panose="02040503050406030204" pitchFamily="18" charset="0"/>
                        </a:rPr>
                        <a:t>Canto duro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900" marR="7900" marT="7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  <a:latin typeface="Cambria" panose="02040503050406030204" pitchFamily="18" charset="0"/>
                        </a:rPr>
                        <a:t>espesor= 2mm, color similar al de la formica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900" marR="7900" marT="7900" marB="0" anchor="ctr"/>
                </a:tc>
              </a:tr>
              <a:tr h="3159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  <a:latin typeface="Cambria" panose="02040503050406030204" pitchFamily="18" charset="0"/>
                        </a:rPr>
                        <a:t>Canaleta metálica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900" marR="7900" marT="79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  <a:latin typeface="Cambria" panose="02040503050406030204" pitchFamily="18" charset="0"/>
                        </a:rPr>
                        <a:t>Acero laminado de 0.8mm de 40mm x 60mm x 80mm,  color Nopal.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900" marR="7900" marT="7900" marB="0" anchor="b"/>
                </a:tc>
              </a:tr>
              <a:tr h="47398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  <a:latin typeface="Cambria" panose="02040503050406030204" pitchFamily="18" charset="0"/>
                        </a:rPr>
                        <a:t>Tapa porta cables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900" marR="7900" marT="79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  <a:latin typeface="Cambria" panose="02040503050406030204" pitchFamily="18" charset="0"/>
                        </a:rPr>
                        <a:t>Vidrio templado esmerilado de 10mm de espeso, 2 perforaciones para </a:t>
                      </a:r>
                      <a:r>
                        <a:rPr lang="es-ES" sz="1200" u="none" strike="noStrike" dirty="0" err="1">
                          <a:effectLst/>
                          <a:latin typeface="Cambria" panose="02040503050406030204" pitchFamily="18" charset="0"/>
                        </a:rPr>
                        <a:t>pasacables</a:t>
                      </a:r>
                      <a:r>
                        <a:rPr lang="es-ES" sz="1200" u="none" strike="noStrike" dirty="0">
                          <a:effectLst/>
                          <a:latin typeface="Cambria" panose="02040503050406030204" pitchFamily="18" charset="0"/>
                        </a:rPr>
                        <a:t>. Dimensiones: 1440mm x 200mm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900" marR="7900" marT="7900" marB="0" anchor="b"/>
                </a:tc>
              </a:tr>
              <a:tr h="26489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  <a:latin typeface="Cambria" panose="02040503050406030204" pitchFamily="18" charset="0"/>
                        </a:rPr>
                        <a:t>Pasacables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900" marR="7900" marT="79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  <a:latin typeface="Cambria" panose="02040503050406030204" pitchFamily="18" charset="0"/>
                        </a:rPr>
                        <a:t>2 Elípticos, color negro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900" marR="7900" marT="7900" marB="0" anchor="b"/>
                </a:tc>
              </a:tr>
              <a:tr h="157994">
                <a:tc gridSpan="2">
                  <a:txBody>
                    <a:bodyPr/>
                    <a:lstStyle/>
                    <a:p>
                      <a:pPr algn="ctr" fontAlgn="ctr"/>
                      <a:endParaRPr lang="es-ES" sz="12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900" marR="7900" marT="790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7398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  <a:latin typeface="Cambria" panose="02040503050406030204" pitchFamily="18" charset="0"/>
                        </a:rPr>
                        <a:t>Estructura inferior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900" marR="7900" marT="7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  <a:latin typeface="Cambria" panose="02040503050406030204" pitchFamily="18" charset="0"/>
                        </a:rPr>
                        <a:t>3 tubos rectangulares tipo "U" invertida de 50mm x 25mm x 1.5mm, color gris claro. Platina Tipo "L"de 75mm x 65mm con 5mm de espesor.         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900" marR="7900" marT="7900" marB="0" anchor="ctr"/>
                </a:tc>
              </a:tr>
              <a:tr h="15799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  <a:latin typeface="Cambria" panose="02040503050406030204" pitchFamily="18" charset="0"/>
                        </a:rPr>
                        <a:t>Pintura elementos metálicos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900" marR="7900" marT="7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  <a:latin typeface="Cambria" panose="02040503050406030204" pitchFamily="18" charset="0"/>
                        </a:rPr>
                        <a:t>En polvo sistema de aplicación electrostática secado al horno.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900" marR="7900" marT="7900" marB="0" anchor="ctr"/>
                </a:tc>
              </a:tr>
              <a:tr h="15799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  <a:latin typeface="Cambria" panose="02040503050406030204" pitchFamily="18" charset="0"/>
                        </a:rPr>
                        <a:t>Soldadura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900" marR="7900" marT="7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  <a:latin typeface="Cambria" panose="02040503050406030204" pitchFamily="18" charset="0"/>
                        </a:rPr>
                        <a:t>Suelda tipo MIG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900" marR="7900" marT="7900" marB="0" anchor="ctr"/>
                </a:tc>
              </a:tr>
              <a:tr h="44622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  <a:latin typeface="Cambria" panose="02040503050406030204" pitchFamily="18" charset="0"/>
                        </a:rPr>
                        <a:t>Niveladores de altura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900" marR="7900" marT="79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  <a:latin typeface="Cambria" panose="02040503050406030204" pitchFamily="18" charset="0"/>
                        </a:rPr>
                        <a:t>Poliamida (nylon) de alta resistencia color negro, de diametro 3/8"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900" marR="7900" marT="7900" marB="0" anchor="b"/>
                </a:tc>
              </a:tr>
              <a:tr h="9015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  <a:latin typeface="Cambria" panose="02040503050406030204" pitchFamily="18" charset="0"/>
                        </a:rPr>
                        <a:t>Elementos de sujeción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900" marR="7900" marT="7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  <a:latin typeface="Cambria" panose="02040503050406030204" pitchFamily="18" charset="0"/>
                        </a:rPr>
                        <a:t>Tornillo avellanado </a:t>
                      </a:r>
                      <a:r>
                        <a:rPr lang="es-ES" sz="1200" u="none" strike="noStrike" dirty="0" err="1">
                          <a:effectLst/>
                          <a:latin typeface="Cambria" panose="02040503050406030204" pitchFamily="18" charset="0"/>
                        </a:rPr>
                        <a:t>colepato</a:t>
                      </a:r>
                      <a:r>
                        <a:rPr lang="es-ES" sz="12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900" marR="7900" marT="79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gallery dir="l"/>
        <p:sndAc>
          <p:stSnd>
            <p:snd r:embed="rId2" name="laser.wav"/>
          </p:stSnd>
        </p:sndAc>
      </p:transition>
    </mc:Choice>
    <mc:Fallback xmlns="">
      <p:transition spd="slow" advTm="5000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PROYECTO MANUALIDADES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4" y="762342"/>
            <a:ext cx="1703506" cy="12058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180" y="2524124"/>
            <a:ext cx="3670479" cy="310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7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  <p:sndAc>
          <p:stSnd>
            <p:snd r:embed="rId2" name="laser.wav"/>
          </p:stSnd>
        </p:sndAc>
      </p:transition>
    </mc:Choice>
    <mc:Fallback xmlns="">
      <p:transition spd="slow" advTm="5000">
        <p:blinds dir="vert"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OROGAMI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24" y="2803078"/>
            <a:ext cx="2466975" cy="184785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413" y="2803078"/>
            <a:ext cx="2466975" cy="18478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56" y="3556916"/>
            <a:ext cx="2362200" cy="19335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4" y="762342"/>
            <a:ext cx="1703506" cy="1205853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866088"/>
              </p:ext>
            </p:extLst>
          </p:nvPr>
        </p:nvGraphicFramePr>
        <p:xfrm>
          <a:off x="7352495" y="4650928"/>
          <a:ext cx="3771900" cy="1501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1900"/>
              </a:tblGrid>
              <a:tr h="48147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  <a:latin typeface="Calibri" panose="020F0502020204030204" pitchFamily="34" charset="0"/>
                        </a:rPr>
                        <a:t>Trabajos en Papel, una tecnica oriental que es muy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147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Calibri" panose="020F0502020204030204" pitchFamily="34" charset="0"/>
                        </a:rPr>
                        <a:t>reconocida,  tenemos varios  modelo,  tamaños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5351"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535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Calibri" panose="020F0502020204030204" pitchFamily="34" charset="0"/>
                        </a:rPr>
                        <a:t>Precio  varia según modelo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69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gallery dir="l"/>
        <p:sndAc>
          <p:stSnd>
            <p:snd r:embed="rId2" name="laser.wav"/>
          </p:stSnd>
        </p:sndAc>
      </p:transition>
    </mc:Choice>
    <mc:Fallback xmlns="">
      <p:transition spd="slow" advTm="5000">
        <p:fade/>
        <p:sndAc>
          <p:stSnd>
            <p:snd r:embed="rId7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419" dirty="0" smtClean="0"/>
              <a:t>PELUCHES, ALMOHADAS</a:t>
            </a:r>
            <a:br>
              <a:rPr lang="es-419" dirty="0" smtClean="0"/>
            </a:b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856" y="2544584"/>
            <a:ext cx="3006113" cy="3261973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930" y="2454253"/>
            <a:ext cx="3233667" cy="309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8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gallery dir="l"/>
        <p:sndAc>
          <p:stSnd>
            <p:snd r:embed="rId2" name="laser.wav"/>
          </p:stSnd>
        </p:sndAc>
      </p:transition>
    </mc:Choice>
    <mc:Fallback>
      <p:transition spd="slow" advTm="5000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RELOJES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73" y="2608979"/>
            <a:ext cx="4300201" cy="3225151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37188" y="2522011"/>
            <a:ext cx="3296919" cy="347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1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00">
        <p14:gallery dir="l"/>
        <p:sndAc>
          <p:stSnd>
            <p:snd r:embed="rId2" name="laser.wav"/>
          </p:stSnd>
        </p:sndAc>
      </p:transition>
    </mc:Choice>
    <mc:Fallback>
      <p:transition spd="slow" advTm="4000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4343" y="737433"/>
            <a:ext cx="9601196" cy="1303867"/>
          </a:xfrm>
        </p:spPr>
        <p:txBody>
          <a:bodyPr/>
          <a:lstStyle/>
          <a:p>
            <a:r>
              <a:rPr lang="es-419" dirty="0" smtClean="0"/>
              <a:t>FLORES, FLOREROS, ESFEROS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22232" y="2574275"/>
            <a:ext cx="2988326" cy="324804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371" y="2865548"/>
            <a:ext cx="3408609" cy="255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9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gallery dir="l"/>
        <p:sndAc>
          <p:stSnd>
            <p:snd r:embed="rId2" name="laser.wav"/>
          </p:stSnd>
        </p:sndAc>
      </p:transition>
    </mc:Choice>
    <mc:Fallback>
      <p:transition spd="slow" advTm="5000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FOFUCHOS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732" y="2545500"/>
            <a:ext cx="2800417" cy="211665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840" y="2545500"/>
            <a:ext cx="2171700" cy="21050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21" y="3577061"/>
            <a:ext cx="19907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31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gallery dir="l"/>
        <p:sndAc>
          <p:stSnd>
            <p:snd r:embed="rId2" name="laser.wav"/>
          </p:stSnd>
        </p:sndAc>
      </p:transition>
    </mc:Choice>
    <mc:Fallback>
      <p:transition spd="slow" advTm="5000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79503" y="1033648"/>
            <a:ext cx="6431922" cy="1503491"/>
          </a:xfrm>
        </p:spPr>
        <p:txBody>
          <a:bodyPr/>
          <a:lstStyle/>
          <a:p>
            <a:r>
              <a:rPr lang="es-419" dirty="0" smtClean="0"/>
              <a:t>PROYECTO METALMECANICA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4" y="762342"/>
            <a:ext cx="1703506" cy="12058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27" y="2795587"/>
            <a:ext cx="5215943" cy="217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4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  <p:sndAc>
          <p:stSnd>
            <p:snd r:embed="rId2" name="laser.wav"/>
          </p:stSnd>
        </p:sndAc>
      </p:transition>
    </mc:Choice>
    <mc:Fallback xmlns="">
      <p:transition spd="slow" advTm="5000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EQUIPO DE EJERCICIO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22771" y="2556932"/>
            <a:ext cx="4173825" cy="3318936"/>
          </a:xfrm>
        </p:spPr>
        <p:txBody>
          <a:bodyPr>
            <a:normAutofit fontScale="62500" lnSpcReduction="20000"/>
          </a:bodyPr>
          <a:lstStyle/>
          <a:p>
            <a:r>
              <a:rPr lang="es-ES" b="1" dirty="0"/>
              <a:t>Estructura Frontal:</a:t>
            </a:r>
            <a:r>
              <a:rPr lang="es-ES" dirty="0"/>
              <a:t> Tubo redondo de acero laminado de 100 mm x 2 mm, Tubo redondo de acero laminado de 25 mm x 1.5 mm, Tubo redondo de acero laminado de 50mm x 2 mm </a:t>
            </a:r>
          </a:p>
          <a:p>
            <a:r>
              <a:rPr lang="es-EC" b="1" dirty="0"/>
              <a:t>Pintura elemento metálic</a:t>
            </a:r>
            <a:r>
              <a:rPr lang="es-EC" dirty="0"/>
              <a:t>o: Anticorrosivo color rojo brillante y anticorrosivo amarillo brillante, fondo de color gris mate</a:t>
            </a:r>
            <a:endParaRPr lang="es-ES" dirty="0"/>
          </a:p>
          <a:p>
            <a:r>
              <a:rPr lang="es-ES" b="1" dirty="0"/>
              <a:t>Regatones: </a:t>
            </a:r>
            <a:r>
              <a:rPr lang="es-ES" dirty="0"/>
              <a:t>De metálicos para interior redondo de 100mm</a:t>
            </a:r>
          </a:p>
          <a:p>
            <a:r>
              <a:rPr lang="es-ES" b="1" dirty="0"/>
              <a:t>Elemento de sujeción:</a:t>
            </a:r>
            <a:r>
              <a:rPr lang="es-ES" dirty="0"/>
              <a:t> Perno anti vandálico de 19mm x 80 mm Rodamiento de 50 mm exterior</a:t>
            </a:r>
          </a:p>
          <a:p>
            <a:r>
              <a:rPr lang="es-ES" b="1" dirty="0"/>
              <a:t>Soldadura:</a:t>
            </a:r>
            <a:r>
              <a:rPr lang="es-ES" dirty="0"/>
              <a:t> Suelda MIG</a:t>
            </a:r>
          </a:p>
          <a:p>
            <a:r>
              <a:rPr lang="es-ES" b="1" dirty="0"/>
              <a:t>Precio : $ </a:t>
            </a:r>
            <a:r>
              <a:rPr lang="es-EC" b="1" dirty="0"/>
              <a:t>85.00</a:t>
            </a:r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224" y="2634802"/>
            <a:ext cx="2697052" cy="26970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4" y="762342"/>
            <a:ext cx="1703506" cy="120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4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gallery dir="l"/>
        <p:sndAc>
          <p:stSnd>
            <p:snd r:embed="rId2" name="laser.wav"/>
          </p:stSnd>
        </p:sndAc>
      </p:transition>
    </mc:Choice>
    <mc:Fallback xmlns="">
      <p:transition spd="slow" advTm="5000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b="1" dirty="0"/>
              <a:t>Este proyecto de </a:t>
            </a:r>
            <a:r>
              <a:rPr lang="es-ES" sz="3200" b="1" dirty="0" smtClean="0"/>
              <a:t>reinserción</a:t>
            </a:r>
            <a:r>
              <a:rPr lang="es-ES" sz="3200" b="1" dirty="0"/>
              <a:t>  </a:t>
            </a:r>
            <a:r>
              <a:rPr lang="es-ES" sz="3200" b="1" dirty="0" smtClean="0"/>
              <a:t>demuestra </a:t>
            </a:r>
            <a:r>
              <a:rPr lang="es-ES" sz="3200" b="1" dirty="0"/>
              <a:t>que una persona  privada de la libertad, puede aportar favorablemente a la  sociedad, con </a:t>
            </a:r>
            <a:r>
              <a:rPr lang="es-ES" sz="3200" b="1" dirty="0" smtClean="0"/>
              <a:t>capacitación, </a:t>
            </a:r>
            <a:r>
              <a:rPr lang="es-419" sz="3200" b="1" dirty="0" smtClean="0"/>
              <a:t>  y </a:t>
            </a:r>
            <a:r>
              <a:rPr lang="es-ES" sz="3200" b="1" dirty="0" smtClean="0"/>
              <a:t>con </a:t>
            </a:r>
            <a:r>
              <a:rPr lang="es-ES" sz="3200" b="1" dirty="0"/>
              <a:t>el apoyo.</a:t>
            </a:r>
            <a:br>
              <a:rPr lang="es-ES" sz="3200" b="1" dirty="0"/>
            </a:br>
            <a:endParaRPr lang="es-ES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894" y="3805286"/>
            <a:ext cx="2473037" cy="21695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79" y="751272"/>
            <a:ext cx="1414583" cy="100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30481"/>
      </p:ext>
    </p:extLst>
  </p:cSld>
  <p:clrMapOvr>
    <a:masterClrMapping/>
  </p:clrMapOvr>
  <p:transition spd="slow" advTm="6000">
    <p:comb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EQUIPO DE EJERCICIOS 1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69" y="2576240"/>
            <a:ext cx="2163717" cy="3251487"/>
          </a:xfrm>
        </p:spPr>
      </p:pic>
      <p:sp>
        <p:nvSpPr>
          <p:cNvPr id="6" name="Rectángulo 5"/>
          <p:cNvSpPr/>
          <p:nvPr/>
        </p:nvSpPr>
        <p:spPr>
          <a:xfrm>
            <a:off x="4713668" y="2576240"/>
            <a:ext cx="5988675" cy="310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Estructura Frontal:</a:t>
            </a:r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Tubo cuadrado de acero laminado de 50 mm x 50 mm x 2 mm, Tubo redondo de acero laminado de 30 mm x 1.5 mm</a:t>
            </a:r>
            <a:endParaRPr lang="es-E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Tapizado</a:t>
            </a:r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s-ES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Cuerina</a:t>
            </a:r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industrial color rojo, Cojín </a:t>
            </a:r>
            <a:r>
              <a:rPr lang="es-ES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semi</a:t>
            </a:r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duro de 50 mm de alto </a:t>
            </a:r>
            <a:endParaRPr lang="es-E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Armazón del tapizado: </a:t>
            </a:r>
            <a:r>
              <a:rPr lang="es-EC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asiento y espaldar, con madera terciada de 10mm</a:t>
            </a:r>
            <a:endParaRPr lang="es-E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Pintura elemento metálic</a:t>
            </a:r>
            <a:r>
              <a:rPr lang="es-EC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o: Anticorrosivo color negro brillante, fondo de color gris mate</a:t>
            </a:r>
            <a:endParaRPr lang="es-E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Regatones: </a:t>
            </a:r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caucho interior redondo de 50mm, y de 30 mm </a:t>
            </a:r>
            <a:endParaRPr lang="es-E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Elemento de sujeción:</a:t>
            </a:r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Angulo metálico de 50mm x 50mm x 2 mm, Pernos de expansión de 13mm x 50mm, Tornillo de 19 mm x 3 </a:t>
            </a:r>
            <a:r>
              <a:rPr lang="es-ES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mm.</a:t>
            </a:r>
            <a:endParaRPr lang="es-E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Soldadura:</a:t>
            </a:r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Suelda MIG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Precio : $ </a:t>
            </a:r>
            <a:r>
              <a:rPr lang="es-EC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250.00</a:t>
            </a:r>
            <a:endParaRPr lang="es-E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20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gallery dir="l"/>
        <p:sndAc>
          <p:stSnd>
            <p:snd r:embed="rId2" name="laser.wav"/>
          </p:stSnd>
        </p:sndAc>
      </p:transition>
    </mc:Choice>
    <mc:Fallback xmlns="">
      <p:transition spd="slow" advTm="5000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PUPITRE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49" y="2660494"/>
            <a:ext cx="3317875" cy="3317875"/>
          </a:xfrm>
        </p:spPr>
      </p:pic>
      <p:sp>
        <p:nvSpPr>
          <p:cNvPr id="6" name="Rectángulo 5"/>
          <p:cNvSpPr/>
          <p:nvPr/>
        </p:nvSpPr>
        <p:spPr>
          <a:xfrm>
            <a:off x="4588546" y="2660494"/>
            <a:ext cx="6096000" cy="3568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Estructura Frontal: </a:t>
            </a:r>
            <a:r>
              <a:rPr lang="es-ES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Tubo redondo de acero laminado de 22 mm  x 1.5 mm </a:t>
            </a:r>
            <a:endParaRPr lang="es-ES" sz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Estructura Inferior: </a:t>
            </a:r>
            <a:r>
              <a:rPr lang="es-ES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Bandeja Porta libros de plancha de 1/25 y un bastidor con tubo de 22 mm x 1.5mm.</a:t>
            </a:r>
            <a:endParaRPr lang="es-ES" sz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Regatones:</a:t>
            </a:r>
            <a:r>
              <a:rPr lang="es-ES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caucho de polipropileno#5 de 22 mm de diámetro interior</a:t>
            </a:r>
            <a:endParaRPr lang="es-ES" sz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Tablero Principal Respaldar:</a:t>
            </a:r>
            <a:r>
              <a:rPr lang="es-ES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Tablero de madera contrachapada de 12 mm filos redondeado</a:t>
            </a:r>
            <a:endParaRPr lang="es-ES" sz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Tablero Secundario Asiento: </a:t>
            </a:r>
            <a:r>
              <a:rPr lang="es-ES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Tablero de madera contrachapada de 12 mm filos redondeado</a:t>
            </a:r>
            <a:endParaRPr lang="es-ES" sz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Pintura elemento metálic</a:t>
            </a:r>
            <a:r>
              <a:rPr lang="es-EC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o: Pintura electroestática color gris claro </a:t>
            </a:r>
            <a:endParaRPr lang="es-ES" sz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Pintura elemento madera: </a:t>
            </a:r>
            <a:r>
              <a:rPr lang="es-EC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Laca mate</a:t>
            </a:r>
            <a:endParaRPr lang="es-ES" sz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Elemento de sujeción:</a:t>
            </a:r>
            <a:r>
              <a:rPr lang="es-ES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Tuercas y pernos en </a:t>
            </a:r>
            <a:r>
              <a:rPr lang="es-ES" sz="1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roscable</a:t>
            </a:r>
            <a:r>
              <a:rPr lang="es-ES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19 mm cabeza liza y avellanada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Soldadura:</a:t>
            </a:r>
            <a:r>
              <a:rPr lang="es-ES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Suelda MIG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Precio : $ </a:t>
            </a:r>
            <a:r>
              <a:rPr lang="es-EC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100.00</a:t>
            </a:r>
            <a:endParaRPr lang="es-E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1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gallery dir="l"/>
        <p:sndAc>
          <p:stSnd>
            <p:snd r:embed="rId2" name="laser.wav"/>
          </p:stSnd>
        </p:sndAc>
      </p:transition>
    </mc:Choice>
    <mc:Fallback xmlns="">
      <p:transition spd="slow" advTm="5000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PIZARRA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608979"/>
            <a:ext cx="2336440" cy="3317875"/>
          </a:xfrm>
        </p:spPr>
      </p:pic>
      <p:sp>
        <p:nvSpPr>
          <p:cNvPr id="5" name="Rectángulo 4"/>
          <p:cNvSpPr/>
          <p:nvPr/>
        </p:nvSpPr>
        <p:spPr>
          <a:xfrm>
            <a:off x="4649273" y="2478465"/>
            <a:ext cx="6632620" cy="3813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Estructura </a:t>
            </a:r>
            <a:r>
              <a:rPr lang="es-ES" sz="11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Frontal:</a:t>
            </a:r>
            <a:r>
              <a:rPr lang="es-ES" sz="1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Tubo</a:t>
            </a:r>
            <a:r>
              <a:rPr lang="es-ES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cuadrado de acero laminado de 30 mm x 30 mm x 1.5 mm 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EstructuraPosterior</a:t>
            </a:r>
            <a:r>
              <a:rPr lang="es-ES" sz="11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s-ES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Perfil de aluminio tipo U de 12mm de interior color plata mate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Garruchas:</a:t>
            </a:r>
            <a:r>
              <a:rPr lang="es-ES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alto impacto con capacidad de carga 10Kg. Por rueda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Regatones:</a:t>
            </a:r>
            <a:r>
              <a:rPr lang="es-ES" sz="1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</a:t>
            </a:r>
            <a:r>
              <a:rPr lang="es-ES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caucho interior cuadrado de 30mm x 30 mm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Regatones:</a:t>
            </a:r>
            <a:r>
              <a:rPr lang="es-EC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Cantoneras redondeadas de plástico gris de 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Tablero </a:t>
            </a:r>
            <a:r>
              <a:rPr lang="es-ES" sz="11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Principal:</a:t>
            </a:r>
            <a:r>
              <a:rPr lang="es-ES" sz="1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Aglomerado</a:t>
            </a:r>
            <a:r>
              <a:rPr lang="es-ES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10mm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Revestimiento del </a:t>
            </a:r>
            <a:r>
              <a:rPr lang="es-ES" sz="11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tablero:</a:t>
            </a:r>
            <a:r>
              <a:rPr lang="es-ES" sz="1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Formica</a:t>
            </a:r>
            <a:r>
              <a:rPr lang="es-ES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acrílica color negro mate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Revestimiento del tablero:</a:t>
            </a:r>
            <a:r>
              <a:rPr lang="es-ES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Formica acrílica color blanco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1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Pintura elemento metálic</a:t>
            </a:r>
            <a:r>
              <a:rPr lang="es-EC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o: Anticorrosivo color negro mate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Elemento de sujeción:</a:t>
            </a:r>
            <a:r>
              <a:rPr lang="es-ES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Tornillos de tripa de pato de 40mm de largo x 5mm de espesor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Soldadura:</a:t>
            </a:r>
            <a:r>
              <a:rPr lang="es-ES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Suelda MIG</a:t>
            </a:r>
          </a:p>
          <a:p>
            <a:r>
              <a:rPr lang="es-ES" sz="11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Precio : $ </a:t>
            </a:r>
            <a:r>
              <a:rPr lang="es-EC" sz="1100" b="1" dirty="0">
                <a:latin typeface="Arial" panose="020B0604020202020204" pitchFamily="34" charset="0"/>
                <a:ea typeface="Times New Roman" panose="02020603050405020304" pitchFamily="18" charset="0"/>
              </a:rPr>
              <a:t>75.00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388080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gallery dir="l"/>
        <p:sndAc>
          <p:stSnd>
            <p:snd r:embed="rId2" name="laser.wav"/>
          </p:stSnd>
        </p:sndAc>
      </p:transition>
    </mc:Choice>
    <mc:Fallback xmlns="">
      <p:transition spd="slow" advTm="5000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PROYECTO PANADERIA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4" y="762342"/>
            <a:ext cx="1703506" cy="12058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62" y="2776537"/>
            <a:ext cx="5280338" cy="300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9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91">
        <p14:gallery dir="l"/>
        <p:sndAc>
          <p:stSnd>
            <p:snd r:embed="rId2" name="laser.wav"/>
          </p:stSnd>
        </p:sndAc>
      </p:transition>
    </mc:Choice>
    <mc:Fallback xmlns="">
      <p:transition spd="slow" advTm="591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362" y="2704563"/>
            <a:ext cx="3786388" cy="242122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1" y="686502"/>
            <a:ext cx="1703506" cy="120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gallery dir="l"/>
        <p:sndAc>
          <p:stSnd>
            <p:snd r:embed="rId2" name="laser.wav"/>
          </p:stSnd>
        </p:sndAc>
      </p:transition>
    </mc:Choice>
    <mc:Fallback xmlns="">
      <p:transition spd="slow" advTm="5000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PROYECTO TEXTIL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4" y="762342"/>
            <a:ext cx="1703506" cy="12058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28" y="2533649"/>
            <a:ext cx="3953814" cy="303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9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5000">
        <p14:honeycomb/>
        <p:sndAc>
          <p:stSnd>
            <p:snd r:embed="rId2" name="laser.wav"/>
          </p:stSnd>
        </p:sndAc>
      </p:transition>
    </mc:Choice>
    <mc:Fallback xmlns="">
      <p:transition spd="slow" advTm="5000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4" y="762342"/>
            <a:ext cx="1703506" cy="1205853"/>
          </a:xfrm>
          <a:prstGeom prst="rect">
            <a:avLst/>
          </a:prstGeom>
        </p:spPr>
      </p:pic>
      <p:pic>
        <p:nvPicPr>
          <p:cNvPr id="2051" name="Imagen 48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461" y="1509310"/>
            <a:ext cx="1925806" cy="400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5134378" y="1968195"/>
            <a:ext cx="5258873" cy="3671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CALENTADOR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Materiales</a:t>
            </a: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 de Calentador, Hilo, Elástico de 4 cm de ancho.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es-EC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Dimensión</a:t>
            </a: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S-M-L-XL)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C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Cantidad </a:t>
            </a: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Material a Utilizar: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 1 yarda y ½, 2 metros de Elástico de 4cm de ancho.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es-EC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Tiempo </a:t>
            </a: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Elaboración: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Día.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es-EC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Precio</a:t>
            </a: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$ 15.00 a $ 20.00 de acuerdo a la Talla y al Material a Utilizar.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11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gallery dir="l"/>
        <p:sndAc>
          <p:stSnd>
            <p:snd r:embed="rId2" name="laser.wav"/>
          </p:stSnd>
        </p:sndAc>
      </p:transition>
    </mc:Choice>
    <mc:Fallback xmlns="">
      <p:transition spd="slow" advTm="5000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CAMISA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77" y="2621858"/>
            <a:ext cx="4419300" cy="3317875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4" y="762342"/>
            <a:ext cx="1703506" cy="120585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597218" y="2721544"/>
            <a:ext cx="6096000" cy="32181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Materiales: </a:t>
            </a:r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 para camiseta, Hilo; Maquina </a:t>
            </a:r>
            <a:r>
              <a:rPr lang="es-EC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Recubridora</a:t>
            </a:r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maquina </a:t>
            </a:r>
            <a:r>
              <a:rPr lang="es-EC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Overlok</a:t>
            </a:r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Maquina </a:t>
            </a:r>
            <a:r>
              <a:rPr lang="es-EC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Recubridora</a:t>
            </a:r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C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Dimensión</a:t>
            </a:r>
            <a:r>
              <a:rPr lang="es-EC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S-M-L-XL)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Cantidad de Material a Utilizar: </a:t>
            </a:r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acuerdo a la talla.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C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Tiempo </a:t>
            </a:r>
            <a:r>
              <a:rPr lang="es-EC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Elaboración: </a:t>
            </a:r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Minutos por Unidad.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C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Precio</a:t>
            </a:r>
            <a:r>
              <a:rPr lang="es-EC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$ 2.00 a $ 8.00 de acuerdo al tipo y material.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39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gallery dir="l"/>
        <p:sndAc>
          <p:stSnd>
            <p:snd r:embed="rId2" name="laser.wav"/>
          </p:stSnd>
        </p:sndAc>
      </p:transition>
    </mc:Choice>
    <mc:Fallback xmlns="">
      <p:transition spd="slow" advTm="5000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BUZOS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97" y="2880955"/>
            <a:ext cx="2010851" cy="3021771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4" y="762342"/>
            <a:ext cx="1703506" cy="120585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516192" y="2505789"/>
            <a:ext cx="6096000" cy="35803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Materiales: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 Ritz, Hilo, Maquina </a:t>
            </a:r>
            <a:r>
              <a:rPr lang="es-EC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Overlok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Maquina Recta.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C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Dimensión</a:t>
            </a: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TALLA (S-M-L-XL).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C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Cantidad </a:t>
            </a: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Material a Utilizar: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metro y ½  de Tela.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C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Tiempo </a:t>
            </a: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Elaboración: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Día.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C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Precio</a:t>
            </a: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$ 8.00 a $ 10.00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44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gallery dir="l"/>
        <p:sndAc>
          <p:stSnd>
            <p:snd r:embed="rId2" name="laser.wav"/>
          </p:stSnd>
        </p:sndAc>
      </p:transition>
    </mc:Choice>
    <mc:Fallback xmlns="">
      <p:transition spd="slow" advTm="5000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SABANAS DE 1 1/2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34" y="2960685"/>
            <a:ext cx="3358611" cy="2461320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4" y="762342"/>
            <a:ext cx="1703506" cy="120585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992710" y="2466994"/>
            <a:ext cx="6096000" cy="34487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Materiales: </a:t>
            </a:r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 para sabanas de 1 ½ (ya viene directo de fábrica), Elástico, Hilo, Talla.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Dimensión: </a:t>
            </a:r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 ½) Plazas.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Cantidad de Material a Utilizar: </a:t>
            </a:r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 viene directo de fábrica de acuerdo a la medida (tela) 40 cm Elástico, Hilo, Talla.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Tiempo de Elaboración: </a:t>
            </a:r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Minutos por Juego.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C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Precio</a:t>
            </a:r>
            <a:r>
              <a:rPr lang="es-EC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$ 10.00 a $ 25.00 de acuerdo al diseño y tipo de material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76836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gallery dir="l"/>
        <p:sndAc>
          <p:stSnd>
            <p:snd r:embed="rId2" name="laser.wav"/>
          </p:stSnd>
        </p:sndAc>
      </p:transition>
    </mc:Choice>
    <mc:Fallback xmlns="">
      <p:transition spd="slow" advTm="5000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4106" y="982132"/>
            <a:ext cx="6915955" cy="1303867"/>
          </a:xfrm>
        </p:spPr>
        <p:txBody>
          <a:bodyPr>
            <a:normAutofit fontScale="90000"/>
          </a:bodyPr>
          <a:lstStyle/>
          <a:p>
            <a:r>
              <a:rPr lang="es-419" b="1" dirty="0" smtClean="0"/>
              <a:t>PROYECTO DE AGRICULTURA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1" y="788099"/>
            <a:ext cx="1703506" cy="12058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68" y="2722612"/>
            <a:ext cx="2936383" cy="287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33637"/>
      </p:ext>
    </p:extLst>
  </p:cSld>
  <p:clrMapOvr>
    <a:masterClrMapping/>
  </p:clrMapOvr>
  <p:transition spd="med" advTm="3000">
    <p:pull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SABANAS DE 2 PLAZAS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10" y="3168204"/>
            <a:ext cx="4140826" cy="1844072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4" y="762342"/>
            <a:ext cx="1703506" cy="120585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550794" y="2505789"/>
            <a:ext cx="6096000" cy="28736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Materiales: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 para sabanas de 1 ½ (ya viene directo de fábrica), Elástico, Hilo, Talla.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es-EC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Dimensión</a:t>
            </a: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 Plazas.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es-EC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Cantidad </a:t>
            </a: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Material a Utilizar: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 viene directo de fábrica de </a:t>
            </a:r>
            <a:r>
              <a:rPr lang="es-EC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acuerdo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la medida (tela) 45 cm Elástico, Hilo, Talla.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es-EC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Tiempo </a:t>
            </a: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Elaboración: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 Minutos por Juego.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es-EC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Precio</a:t>
            </a: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$ 10.00 a $ 25.00 de acuerdo al diseño y tipo de material.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82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gallery dir="l"/>
        <p:sndAc>
          <p:stSnd>
            <p:snd r:embed="rId2" name="laser.wav"/>
          </p:stSnd>
        </p:sndAc>
      </p:transition>
    </mc:Choice>
    <mc:Fallback xmlns="">
      <p:transition spd="slow" advTm="5000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PROYECTO SERVICIOS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4" y="762342"/>
            <a:ext cx="1703506" cy="12058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04" y="2619375"/>
            <a:ext cx="4855335" cy="258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01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  <p:sndAc>
          <p:stSnd>
            <p:snd r:embed="rId2" name="laser.wav"/>
          </p:stSnd>
        </p:sndAc>
      </p:transition>
    </mc:Choice>
    <mc:Fallback xmlns="">
      <p:transition spd="slow" advTm="5000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TRADUCCIONES Y ASESORIAS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569" y="2902218"/>
            <a:ext cx="3283979" cy="22053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960" y="2807595"/>
            <a:ext cx="4855110" cy="20486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4" y="762342"/>
            <a:ext cx="1703506" cy="1205853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930400"/>
              </p:ext>
            </p:extLst>
          </p:nvPr>
        </p:nvGraphicFramePr>
        <p:xfrm>
          <a:off x="5420664" y="5107518"/>
          <a:ext cx="4998344" cy="85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98344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Calibri" panose="020F0502020204030204" pitchFamily="34" charset="0"/>
                        </a:rPr>
                        <a:t>Ponemos a su disposicion  nuestro  servicios de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Calibri" panose="020F0502020204030204" pitchFamily="34" charset="0"/>
                        </a:rPr>
                        <a:t>traducciones, y asesorias según  la materia  que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</a:rPr>
                        <a:t>desea  conocer o investigar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31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gallery dir="l"/>
        <p:sndAc>
          <p:stSnd>
            <p:snd r:embed="rId2" name="laser.wav"/>
          </p:stSnd>
        </p:sndAc>
      </p:transition>
    </mc:Choice>
    <mc:Fallback xmlns="">
      <p:transition spd="slow" advTm="5000">
        <p:fade/>
        <p:sndAc>
          <p:stSnd>
            <p:snd r:embed="rId6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OFERTAS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4" y="762342"/>
            <a:ext cx="1703506" cy="12058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088" y="2709862"/>
            <a:ext cx="4765182" cy="242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31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  <p:sndAc>
          <p:stSnd>
            <p:snd r:embed="rId2" name="laser.wav"/>
          </p:stSnd>
        </p:sndAc>
      </p:transition>
    </mc:Choice>
    <mc:Fallback xmlns="">
      <p:transition spd="slow" advTm="5000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GUANTES DE COCINA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46" y="2949586"/>
            <a:ext cx="3331738" cy="2189084"/>
          </a:xfr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s-EC" sz="5600" b="1" dirty="0"/>
              <a:t>Materiales: </a:t>
            </a:r>
            <a:r>
              <a:rPr lang="es-EC" sz="5600" dirty="0"/>
              <a:t>Tela, Esponja, </a:t>
            </a:r>
            <a:r>
              <a:rPr lang="es-EC" sz="5600" dirty="0" err="1"/>
              <a:t>Cambrela</a:t>
            </a:r>
            <a:r>
              <a:rPr lang="es-EC" sz="5600" dirty="0"/>
              <a:t>, Maquina </a:t>
            </a:r>
            <a:r>
              <a:rPr lang="es-EC" sz="5600" dirty="0" err="1"/>
              <a:t>Overlok</a:t>
            </a:r>
            <a:r>
              <a:rPr lang="es-EC" sz="5600" dirty="0"/>
              <a:t>, Maquina Recta.</a:t>
            </a:r>
            <a:endParaRPr lang="es-ES" sz="5600" dirty="0"/>
          </a:p>
          <a:p>
            <a:r>
              <a:rPr lang="es-EC" sz="5600" b="1" dirty="0"/>
              <a:t>  </a:t>
            </a:r>
            <a:r>
              <a:rPr lang="es-EC" sz="5600" b="1" dirty="0" smtClean="0"/>
              <a:t>Dimensión</a:t>
            </a:r>
            <a:r>
              <a:rPr lang="es-EC" sz="5600" b="1" dirty="0"/>
              <a:t>: </a:t>
            </a:r>
            <a:r>
              <a:rPr lang="es-EC" sz="5600" dirty="0"/>
              <a:t>30cm de alto por 23 cm de ancho Aproximadamente.</a:t>
            </a:r>
            <a:endParaRPr lang="es-ES" sz="5600" dirty="0"/>
          </a:p>
          <a:p>
            <a:r>
              <a:rPr lang="es-EC" sz="5600" b="1" dirty="0"/>
              <a:t>  </a:t>
            </a:r>
            <a:r>
              <a:rPr lang="es-EC" sz="5600" b="1" dirty="0" smtClean="0"/>
              <a:t>Cantidad </a:t>
            </a:r>
            <a:r>
              <a:rPr lang="es-EC" sz="5600" b="1" dirty="0"/>
              <a:t>de Material a Utilizar: </a:t>
            </a:r>
            <a:r>
              <a:rPr lang="es-EC" sz="5600" dirty="0"/>
              <a:t>30 cm de alto por 23 de tela, </a:t>
            </a:r>
            <a:r>
              <a:rPr lang="es-EC" sz="5600" dirty="0" err="1"/>
              <a:t>cambrela</a:t>
            </a:r>
            <a:r>
              <a:rPr lang="es-EC" sz="5600" dirty="0"/>
              <a:t>, hilo.</a:t>
            </a:r>
            <a:endParaRPr lang="es-ES" sz="5600" dirty="0"/>
          </a:p>
          <a:p>
            <a:r>
              <a:rPr lang="es-EC" sz="5600" b="1" dirty="0"/>
              <a:t>  </a:t>
            </a:r>
            <a:r>
              <a:rPr lang="es-EC" sz="5600" b="1" dirty="0" smtClean="0"/>
              <a:t>Tiempo </a:t>
            </a:r>
            <a:r>
              <a:rPr lang="es-EC" sz="5600" b="1" dirty="0"/>
              <a:t>de Elaboración: </a:t>
            </a:r>
            <a:r>
              <a:rPr lang="es-EC" sz="5600" dirty="0"/>
              <a:t>15 minutos por Unidad.</a:t>
            </a:r>
            <a:endParaRPr lang="es-ES" sz="5600" dirty="0"/>
          </a:p>
          <a:p>
            <a:r>
              <a:rPr lang="es-EC" sz="5600" b="1" dirty="0"/>
              <a:t>  </a:t>
            </a:r>
            <a:r>
              <a:rPr lang="es-EC" sz="5600" b="1" dirty="0" smtClean="0"/>
              <a:t>Precio</a:t>
            </a:r>
            <a:r>
              <a:rPr lang="es-EC" sz="5600" b="1" dirty="0"/>
              <a:t>: </a:t>
            </a:r>
            <a:r>
              <a:rPr lang="es-EC" sz="5600" dirty="0"/>
              <a:t>$ 2.00 a $ 2.50 de acuerdo al tipo y modelo.</a:t>
            </a:r>
            <a:endParaRPr lang="es-ES" sz="5600" dirty="0"/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4" y="762342"/>
            <a:ext cx="1703506" cy="120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1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gallery dir="l"/>
        <p:sndAc>
          <p:stSnd>
            <p:snd r:embed="rId2" name="laser.wav"/>
          </p:stSnd>
        </p:sndAc>
      </p:transition>
    </mc:Choice>
    <mc:Fallback xmlns="">
      <p:transition spd="slow" advTm="5000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BOLSA CAMBRERA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3021806"/>
            <a:ext cx="3733668" cy="2619140"/>
          </a:xfr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C" b="1" dirty="0"/>
              <a:t>Materiales: </a:t>
            </a:r>
            <a:r>
              <a:rPr lang="es-EC" dirty="0"/>
              <a:t>Tela </a:t>
            </a:r>
            <a:r>
              <a:rPr lang="es-EC" dirty="0" err="1"/>
              <a:t>Cambrela</a:t>
            </a:r>
            <a:r>
              <a:rPr lang="es-EC" dirty="0"/>
              <a:t>, Hilo, Maquina Recta</a:t>
            </a:r>
            <a:r>
              <a:rPr lang="es-EC" dirty="0" smtClean="0"/>
              <a:t>.</a:t>
            </a:r>
            <a:endParaRPr lang="es-419" dirty="0" smtClean="0"/>
          </a:p>
          <a:p>
            <a:endParaRPr lang="es-ES" dirty="0"/>
          </a:p>
          <a:p>
            <a:r>
              <a:rPr lang="es-EC" b="1" dirty="0"/>
              <a:t>  </a:t>
            </a:r>
            <a:r>
              <a:rPr lang="es-EC" b="1" dirty="0" smtClean="0"/>
              <a:t>Dimensión</a:t>
            </a:r>
            <a:r>
              <a:rPr lang="es-EC" b="1" dirty="0"/>
              <a:t>:</a:t>
            </a:r>
            <a:r>
              <a:rPr lang="es-EC" dirty="0"/>
              <a:t> 45 cm de alto por 32 cm de ancho Aproximadamente.</a:t>
            </a:r>
            <a:endParaRPr lang="es-ES" dirty="0"/>
          </a:p>
          <a:p>
            <a:endParaRPr lang="es-ES" dirty="0"/>
          </a:p>
          <a:p>
            <a:r>
              <a:rPr lang="es-EC" b="1" dirty="0" smtClean="0"/>
              <a:t>Cantidad </a:t>
            </a:r>
            <a:r>
              <a:rPr lang="es-EC" b="1" dirty="0"/>
              <a:t>de Material a Utilizar: </a:t>
            </a:r>
            <a:r>
              <a:rPr lang="es-EC" dirty="0"/>
              <a:t>45 cm de alto por 32 cm de ancho, hilo.</a:t>
            </a:r>
            <a:endParaRPr lang="es-ES" dirty="0"/>
          </a:p>
          <a:p>
            <a:endParaRPr lang="es-ES" dirty="0"/>
          </a:p>
          <a:p>
            <a:r>
              <a:rPr lang="es-EC" b="1" dirty="0" smtClean="0"/>
              <a:t>Tiempo </a:t>
            </a:r>
            <a:r>
              <a:rPr lang="es-EC" b="1" dirty="0"/>
              <a:t>de Elaboración: </a:t>
            </a:r>
            <a:r>
              <a:rPr lang="es-EC" dirty="0"/>
              <a:t>20 Minutos por Unidad.</a:t>
            </a:r>
            <a:endParaRPr lang="es-ES" dirty="0"/>
          </a:p>
          <a:p>
            <a:endParaRPr lang="es-ES" dirty="0"/>
          </a:p>
          <a:p>
            <a:r>
              <a:rPr lang="es-EC" b="1" dirty="0" smtClean="0"/>
              <a:t>Precio</a:t>
            </a:r>
            <a:r>
              <a:rPr lang="es-EC" b="1" dirty="0"/>
              <a:t>: </a:t>
            </a:r>
            <a:r>
              <a:rPr lang="es-EC" dirty="0"/>
              <a:t>$ 2.00 a $2.50 de acuerdo al tipo y tamaño.</a:t>
            </a:r>
            <a:endParaRPr lang="es-ES" dirty="0"/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4" y="762342"/>
            <a:ext cx="1703506" cy="120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0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gallery dir="l"/>
        <p:sndAc>
          <p:stSnd>
            <p:snd r:embed="rId2" name="laser.wav"/>
          </p:stSnd>
        </p:sndAc>
      </p:transition>
    </mc:Choice>
    <mc:Fallback xmlns="">
      <p:transition spd="slow" advTm="5000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BOLSOS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43" y="2581857"/>
            <a:ext cx="2261718" cy="3054788"/>
          </a:xfrm>
        </p:spPr>
      </p:pic>
      <p:sp>
        <p:nvSpPr>
          <p:cNvPr id="5" name="Rectángulo 4"/>
          <p:cNvSpPr/>
          <p:nvPr/>
        </p:nvSpPr>
        <p:spPr>
          <a:xfrm>
            <a:off x="4941195" y="2672447"/>
            <a:ext cx="6096000" cy="28736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Materiales: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 (la de su preferencia en estilo y color) Hilo, Maquinaria </a:t>
            </a:r>
            <a:r>
              <a:rPr lang="es-EC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Overlok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Maquina Recta.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es-41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s-EC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imensión</a:t>
            </a: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 cm de largo por 30 cm de ancho Aproximadamente.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es-EC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Cantidad </a:t>
            </a: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Material a Utilizar: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38 cm de largo por 30 cm de ancho, hilo, Botones.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es-EC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Tiempo </a:t>
            </a: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Elaboración: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Horas.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es-EC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Precio</a:t>
            </a: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$ 10.00 a $ 15.00 de acuerdo al tipo y modelo.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4" y="762342"/>
            <a:ext cx="1703506" cy="120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1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gallery dir="l"/>
        <p:sndAc>
          <p:stSnd>
            <p:snd r:embed="rId2" name="laser.wav"/>
          </p:stSnd>
        </p:sndAc>
      </p:transition>
    </mc:Choice>
    <mc:Fallback xmlns="">
      <p:transition spd="slow" advTm="5000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MONEDEROS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61407" y="2556932"/>
            <a:ext cx="4135189" cy="3318936"/>
          </a:xfrm>
        </p:spPr>
        <p:txBody>
          <a:bodyPr>
            <a:normAutofit fontScale="77500" lnSpcReduction="20000"/>
          </a:bodyPr>
          <a:lstStyle/>
          <a:p>
            <a:r>
              <a:rPr lang="es-EC" b="1" dirty="0"/>
              <a:t>Materiales: </a:t>
            </a:r>
            <a:r>
              <a:rPr lang="es-EC" dirty="0"/>
              <a:t>Tela, Cierre, Hilo, Botones, Maquina </a:t>
            </a:r>
            <a:r>
              <a:rPr lang="es-EC" dirty="0" err="1"/>
              <a:t>Overlok</a:t>
            </a:r>
            <a:r>
              <a:rPr lang="es-EC" dirty="0"/>
              <a:t>, Maquina Recta.</a:t>
            </a:r>
            <a:endParaRPr lang="es-ES" dirty="0"/>
          </a:p>
          <a:p>
            <a:r>
              <a:rPr lang="es-EC" b="1" dirty="0" smtClean="0"/>
              <a:t>Dimensión</a:t>
            </a:r>
            <a:r>
              <a:rPr lang="es-EC" b="1" dirty="0"/>
              <a:t>:</a:t>
            </a:r>
            <a:r>
              <a:rPr lang="es-EC" dirty="0"/>
              <a:t> 10 cm de ancho por 6 cm de largo Aproximadamente.</a:t>
            </a:r>
            <a:endParaRPr lang="es-ES" dirty="0"/>
          </a:p>
          <a:p>
            <a:r>
              <a:rPr lang="es-EC" b="1" dirty="0" smtClean="0"/>
              <a:t>Cantidad </a:t>
            </a:r>
            <a:r>
              <a:rPr lang="es-EC" b="1" dirty="0"/>
              <a:t>de Material a Utilizar:</a:t>
            </a:r>
            <a:r>
              <a:rPr lang="es-EC" dirty="0"/>
              <a:t> 10 cm de ancho por 6 cm de largo.</a:t>
            </a:r>
            <a:endParaRPr lang="es-ES" dirty="0"/>
          </a:p>
          <a:p>
            <a:r>
              <a:rPr lang="es-EC" b="1" dirty="0" smtClean="0"/>
              <a:t>Tiempo </a:t>
            </a:r>
            <a:r>
              <a:rPr lang="es-EC" b="1" dirty="0"/>
              <a:t>de Elaboración: </a:t>
            </a:r>
            <a:r>
              <a:rPr lang="es-EC" dirty="0"/>
              <a:t>20 Minutos</a:t>
            </a:r>
            <a:r>
              <a:rPr lang="es-EC" dirty="0" smtClean="0"/>
              <a:t>.</a:t>
            </a:r>
            <a:r>
              <a:rPr lang="es-EC" b="1" dirty="0"/>
              <a:t> </a:t>
            </a:r>
            <a:endParaRPr lang="es-ES" dirty="0"/>
          </a:p>
          <a:p>
            <a:r>
              <a:rPr lang="es-EC" b="1" dirty="0" smtClean="0"/>
              <a:t>Precio</a:t>
            </a:r>
            <a:r>
              <a:rPr lang="es-EC" b="1" dirty="0"/>
              <a:t>: </a:t>
            </a:r>
            <a:r>
              <a:rPr lang="es-EC" dirty="0"/>
              <a:t>$ 0.50 a $ 2.00 de acuerdo al tipo y tamaño.</a:t>
            </a:r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74" y="2556932"/>
            <a:ext cx="3443489" cy="28186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4" y="762342"/>
            <a:ext cx="1703506" cy="120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6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gallery dir="l"/>
        <p:sndAc>
          <p:stSnd>
            <p:snd r:embed="rId2" name="laser.wav"/>
          </p:stSnd>
        </p:sndAc>
      </p:transition>
    </mc:Choice>
    <mc:Fallback xmlns="">
      <p:transition spd="slow" advTm="5000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COSMETIQUEROS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87165" y="2556932"/>
            <a:ext cx="4109431" cy="3318936"/>
          </a:xfrm>
        </p:spPr>
        <p:txBody>
          <a:bodyPr>
            <a:normAutofit fontScale="77500" lnSpcReduction="20000"/>
          </a:bodyPr>
          <a:lstStyle/>
          <a:p>
            <a:r>
              <a:rPr lang="es-EC" b="1" dirty="0"/>
              <a:t>Materiales: </a:t>
            </a:r>
            <a:r>
              <a:rPr lang="es-EC" dirty="0"/>
              <a:t>Tela, Cierre, Hilo, Botones, Maquina </a:t>
            </a:r>
            <a:r>
              <a:rPr lang="es-EC" dirty="0" err="1"/>
              <a:t>Overlok</a:t>
            </a:r>
            <a:r>
              <a:rPr lang="es-EC" dirty="0"/>
              <a:t>, Maquina Recta.</a:t>
            </a:r>
            <a:endParaRPr lang="es-ES" dirty="0"/>
          </a:p>
          <a:p>
            <a:r>
              <a:rPr lang="es-EC" b="1" dirty="0"/>
              <a:t>  </a:t>
            </a:r>
            <a:r>
              <a:rPr lang="es-EC" b="1" dirty="0" smtClean="0"/>
              <a:t>Dimensión</a:t>
            </a:r>
            <a:r>
              <a:rPr lang="es-EC" b="1" dirty="0"/>
              <a:t>:</a:t>
            </a:r>
            <a:r>
              <a:rPr lang="es-EC" dirty="0"/>
              <a:t> 30  cm de ancho por 15 cm de largo Aproximadamente.</a:t>
            </a:r>
            <a:endParaRPr lang="es-ES" dirty="0"/>
          </a:p>
          <a:p>
            <a:r>
              <a:rPr lang="es-EC" b="1" dirty="0"/>
              <a:t>  </a:t>
            </a:r>
            <a:r>
              <a:rPr lang="es-EC" b="1" dirty="0" smtClean="0"/>
              <a:t>Cantidad </a:t>
            </a:r>
            <a:r>
              <a:rPr lang="es-EC" b="1" dirty="0"/>
              <a:t>de Material a Utilizar:</a:t>
            </a:r>
            <a:r>
              <a:rPr lang="es-EC" dirty="0"/>
              <a:t> 30 cm de ancho por 10 cm de largo.</a:t>
            </a:r>
            <a:endParaRPr lang="es-ES" dirty="0"/>
          </a:p>
          <a:p>
            <a:r>
              <a:rPr lang="es-EC" b="1" dirty="0"/>
              <a:t>  </a:t>
            </a:r>
            <a:r>
              <a:rPr lang="es-EC" b="1" dirty="0" smtClean="0"/>
              <a:t>Tiempo </a:t>
            </a:r>
            <a:r>
              <a:rPr lang="es-EC" b="1" dirty="0"/>
              <a:t>de Elaboración: </a:t>
            </a:r>
            <a:r>
              <a:rPr lang="es-EC" dirty="0"/>
              <a:t>30 Minutos.</a:t>
            </a:r>
            <a:endParaRPr lang="es-ES" dirty="0"/>
          </a:p>
          <a:p>
            <a:r>
              <a:rPr lang="es-EC" b="1" dirty="0"/>
              <a:t>  </a:t>
            </a:r>
            <a:r>
              <a:rPr lang="es-EC" b="1" dirty="0" smtClean="0"/>
              <a:t>Precio</a:t>
            </a:r>
            <a:r>
              <a:rPr lang="es-EC" b="1" dirty="0"/>
              <a:t>: </a:t>
            </a:r>
            <a:r>
              <a:rPr lang="es-EC" dirty="0"/>
              <a:t>$ 2.00 a $ 5.00 de acuerdo al tipo y tamaño.</a:t>
            </a:r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685" y="2764061"/>
            <a:ext cx="3464821" cy="25162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4" y="762342"/>
            <a:ext cx="1703506" cy="120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8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gallery dir="l"/>
        <p:sndAc>
          <p:stSnd>
            <p:snd r:embed="rId2" name="laser.wav"/>
          </p:stSnd>
        </p:sndAc>
      </p:transition>
    </mc:Choice>
    <mc:Fallback xmlns="">
      <p:transition spd="slow" advTm="5000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083040"/>
          </a:xfrm>
        </p:spPr>
        <p:txBody>
          <a:bodyPr>
            <a:normAutofit fontScale="90000"/>
          </a:bodyPr>
          <a:lstStyle/>
          <a:p>
            <a:r>
              <a:rPr lang="es-ES" sz="2200" b="1" dirty="0"/>
              <a:t>Mayor </a:t>
            </a:r>
            <a:r>
              <a:rPr lang="es-ES" sz="2200" b="1" dirty="0" smtClean="0"/>
              <a:t>información </a:t>
            </a:r>
            <a:r>
              <a:rPr lang="es-ES" sz="2200" b="1" dirty="0"/>
              <a:t>de nuestros productos,  </a:t>
            </a:r>
            <a:r>
              <a:rPr lang="es-ES" sz="2200" dirty="0"/>
              <a:t/>
            </a:r>
            <a:br>
              <a:rPr lang="es-ES" sz="2200" dirty="0"/>
            </a:br>
            <a:r>
              <a:rPr lang="es-ES" sz="2200" b="1" dirty="0"/>
              <a:t>         compras, sugerencias enviar por e mail, </a:t>
            </a:r>
            <a:r>
              <a:rPr lang="es-ES" sz="2200" dirty="0"/>
              <a:t/>
            </a:r>
            <a:br>
              <a:rPr lang="es-ES" sz="2200" dirty="0"/>
            </a:br>
            <a:r>
              <a:rPr lang="es-ES" sz="2200" b="1" dirty="0"/>
              <a:t>           estaremos gustosos de atenderlos</a:t>
            </a:r>
            <a:r>
              <a:rPr lang="es-ES" sz="2200" dirty="0"/>
              <a:t/>
            </a:r>
            <a:br>
              <a:rPr lang="es-ES" sz="2200" dirty="0"/>
            </a:br>
            <a:r>
              <a:rPr lang="es-ES" sz="2200" b="1" dirty="0"/>
              <a:t>Gracias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95402" y="2768325"/>
            <a:ext cx="5943600" cy="2246769"/>
          </a:xfrm>
          <a:prstGeom prst="rect">
            <a:avLst/>
          </a:prstGeom>
          <a:solidFill>
            <a:srgbClr val="5B46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49159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sng" strike="noStrike" cap="none" normalizeH="0" baseline="0" dirty="0" smtClean="0">
                <a:ln>
                  <a:noFill/>
                </a:ln>
                <a:solidFill>
                  <a:srgbClr val="331D10"/>
                </a:solidFill>
                <a:effectLst/>
                <a:latin typeface="Trebuchet MS" panose="020B0603020202020204" pitchFamily="34" charset="0"/>
                <a:hlinkClick r:id="rId3"/>
              </a:rPr>
              <a:t>ventascrs@yahoo.es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Latacunga, Parroquia Guaytacoma</a:t>
            </a:r>
            <a:b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</a:b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Entrada a Saquisili</a:t>
            </a:r>
            <a:b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</a:b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Sector Brigada Patria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0995240604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Mayor Información </a:t>
            </a:r>
            <a:b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</a:b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www.justicia.gob.ec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4" y="762342"/>
            <a:ext cx="1703506" cy="120585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48" y="4253094"/>
            <a:ext cx="2990850" cy="1524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599907" y="5910261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b="1" dirty="0">
                <a:solidFill>
                  <a:srgbClr val="000000"/>
                </a:solidFill>
              </a:rPr>
              <a:t>RR,PO,JZ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3661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wheel spokes="1"/>
        <p:sndAc>
          <p:stSnd>
            <p:snd r:embed="rId2" name="applause.wav"/>
          </p:stSnd>
        </p:sndAc>
      </p:transition>
    </mc:Choice>
    <mc:Fallback>
      <p:transition spd="slow" advTm="5000">
        <p:wheel spokes="1"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CANASTAS DE LEGUMBRES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2562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14:gallery dir="l"/>
        <p:sndAc>
          <p:stSnd>
            <p:snd r:embed="rId2" name="laser.wav"/>
          </p:stSnd>
        </p:sndAc>
      </p:transition>
    </mc:Choice>
    <mc:Fallback>
      <p:transition spd="slow" advTm="5000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PROYECTO ARTESANIA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4" y="762342"/>
            <a:ext cx="1703506" cy="12058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553" y="2505789"/>
            <a:ext cx="3140993" cy="314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3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  <p:sndAc>
          <p:stSnd>
            <p:snd r:embed="rId2" name="laser.wav"/>
          </p:stSnd>
        </p:sndAc>
      </p:transition>
    </mc:Choice>
    <mc:Fallback xmlns="">
      <p:transition spd="slow" advTm="5000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PINTURA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96" y="2658534"/>
            <a:ext cx="3948112" cy="3216804"/>
          </a:xfrm>
        </p:spPr>
      </p:pic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>
          <a:xfrm>
            <a:off x="6180671" y="2807594"/>
            <a:ext cx="4718304" cy="3068273"/>
          </a:xfrm>
        </p:spPr>
        <p:txBody>
          <a:bodyPr/>
          <a:lstStyle/>
          <a:p>
            <a:r>
              <a:rPr lang="es-419" dirty="0" smtClean="0"/>
              <a:t>Pintura en oleo, carboncillo, en papel, con tempera, con pintura etc..  </a:t>
            </a:r>
            <a:r>
              <a:rPr lang="es-ES" dirty="0" smtClean="0"/>
              <a:t>S</a:t>
            </a:r>
            <a:r>
              <a:rPr lang="es-419" dirty="0" smtClean="0"/>
              <a:t>eg</a:t>
            </a:r>
            <a:r>
              <a:rPr lang="es-ES" dirty="0" smtClean="0"/>
              <a:t>ú</a:t>
            </a:r>
            <a:r>
              <a:rPr lang="es-419" dirty="0" smtClean="0"/>
              <a:t>n el estilo, seg</a:t>
            </a:r>
            <a:r>
              <a:rPr lang="es-ES" dirty="0" smtClean="0"/>
              <a:t>ú</a:t>
            </a:r>
            <a:r>
              <a:rPr lang="es-419" dirty="0" smtClean="0"/>
              <a:t>n modelo, recomendaciones del artista</a:t>
            </a:r>
          </a:p>
          <a:p>
            <a:r>
              <a:rPr lang="es-ES" dirty="0" smtClean="0"/>
              <a:t>E</a:t>
            </a:r>
            <a:r>
              <a:rPr lang="es-419" dirty="0" smtClean="0"/>
              <a:t>l precio varia seg</a:t>
            </a:r>
            <a:r>
              <a:rPr lang="es-ES" dirty="0" smtClean="0"/>
              <a:t>ú</a:t>
            </a:r>
            <a:r>
              <a:rPr lang="es-419" dirty="0" smtClean="0"/>
              <a:t>n  requerimiento, 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4" y="762342"/>
            <a:ext cx="1703506" cy="120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3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>
        <p14:gallery dir="l"/>
        <p:sndAc>
          <p:stSnd>
            <p:snd r:embed="rId2" name="laser.wav"/>
          </p:stSnd>
        </p:sndAc>
      </p:transition>
    </mc:Choice>
    <mc:Fallback xmlns="">
      <p:transition spd="slow" advTm="5000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BARCOS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43" y="2633729"/>
            <a:ext cx="4423833" cy="3317875"/>
          </a:xfr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716176"/>
              </p:ext>
            </p:extLst>
          </p:nvPr>
        </p:nvGraphicFramePr>
        <p:xfrm>
          <a:off x="7057621" y="2929809"/>
          <a:ext cx="3838977" cy="1693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38977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  <a:latin typeface="Calibri" panose="020F0502020204030204" pitchFamily="34" charset="0"/>
                        </a:rPr>
                        <a:t>Materiales: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</a:rPr>
                        <a:t>Barcos según modelo, escala, y  calidad 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  <a:latin typeface="Calibri" panose="020F0502020204030204" pitchFamily="34" charset="0"/>
                        </a:rPr>
                        <a:t>varia  el precio,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  <a:latin typeface="Calibri" panose="020F0502020204030204" pitchFamily="34" charset="0"/>
                        </a:rPr>
                        <a:t>el barco pirata $ 50.00,  materiales reciclados,  cuidando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</a:rPr>
                        <a:t>el medio ambiente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31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gallery dir="l"/>
        <p:sndAc>
          <p:stSnd>
            <p:snd r:embed="rId2" name="laser.wav"/>
          </p:stSnd>
        </p:sndAc>
      </p:transition>
    </mc:Choice>
    <mc:Fallback xmlns="">
      <p:transition spd="slow" advTm="5000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REDES  DE VOLEY, BASKET, INDOR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84" y="2713127"/>
            <a:ext cx="3810000" cy="210502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971" y="3993357"/>
            <a:ext cx="3677412" cy="206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19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gallery dir="l"/>
        <p:sndAc>
          <p:stSnd>
            <p:snd r:embed="rId2" name="laser.wav"/>
          </p:stSnd>
        </p:sndAc>
      </p:transition>
    </mc:Choice>
    <mc:Fallback>
      <p:transition spd="slow" advTm="5000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318</TotalTime>
  <Words>1509</Words>
  <Application>Microsoft Office PowerPoint</Application>
  <PresentationFormat>Panorámica</PresentationFormat>
  <Paragraphs>253</Paragraphs>
  <Slides>49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6" baseType="lpstr">
      <vt:lpstr>Arial</vt:lpstr>
      <vt:lpstr>Calibri</vt:lpstr>
      <vt:lpstr>Cambria</vt:lpstr>
      <vt:lpstr>Garamond</vt:lpstr>
      <vt:lpstr>Times New Roman</vt:lpstr>
      <vt:lpstr>Trebuchet MS</vt:lpstr>
      <vt:lpstr>Orgánico</vt:lpstr>
      <vt:lpstr>CATALOGO  VENTAS CRS</vt:lpstr>
      <vt:lpstr>BIENVENIDOS</vt:lpstr>
      <vt:lpstr>Este proyecto de reinserción  demuestra que una persona  privada de la libertad, puede aportar favorablemente a la  sociedad, con capacitación,   y con el apoyo. </vt:lpstr>
      <vt:lpstr>PROYECTO DE AGRICULTURA</vt:lpstr>
      <vt:lpstr>CANASTAS DE LEGUMBRES</vt:lpstr>
      <vt:lpstr>PROYECTO ARTESANIA</vt:lpstr>
      <vt:lpstr>PINTURA</vt:lpstr>
      <vt:lpstr>BARCOS</vt:lpstr>
      <vt:lpstr>REDES  DE VOLEY, BASKET, INDOR</vt:lpstr>
      <vt:lpstr>ARTESANAL</vt:lpstr>
      <vt:lpstr>TRENES</vt:lpstr>
      <vt:lpstr>PROYECTO BISUTERIA</vt:lpstr>
      <vt:lpstr>LLAVEROS, ANILLOS, PULSERAS EN MULLOS </vt:lpstr>
      <vt:lpstr>PULSERAS DE HILO</vt:lpstr>
      <vt:lpstr>SET COMPLETO </vt:lpstr>
      <vt:lpstr>PROYECTO CARPINTERIA</vt:lpstr>
      <vt:lpstr>ANAQUELES</vt:lpstr>
      <vt:lpstr>ESTACION DE TRABAJO C</vt:lpstr>
      <vt:lpstr>CLOSETH</vt:lpstr>
      <vt:lpstr>ANAQUEL AEREO</vt:lpstr>
      <vt:lpstr>MESAS DE REUNIONES</vt:lpstr>
      <vt:lpstr>PROYECTO MANUALIDADES</vt:lpstr>
      <vt:lpstr>OROGAMI</vt:lpstr>
      <vt:lpstr>PELUCHES, ALMOHADAS </vt:lpstr>
      <vt:lpstr>RELOJES</vt:lpstr>
      <vt:lpstr>FLORES, FLOREROS, ESFEROS</vt:lpstr>
      <vt:lpstr>FOFUCHOS</vt:lpstr>
      <vt:lpstr>PROYECTO METALMECANICA</vt:lpstr>
      <vt:lpstr>EQUIPO DE EJERCICIO</vt:lpstr>
      <vt:lpstr>EQUIPO DE EJERCICIOS 1</vt:lpstr>
      <vt:lpstr>PUPITRE</vt:lpstr>
      <vt:lpstr>PIZARRA</vt:lpstr>
      <vt:lpstr>PROYECTO PANADERIA</vt:lpstr>
      <vt:lpstr>Presentación de PowerPoint</vt:lpstr>
      <vt:lpstr>PROYECTO TEXTIL</vt:lpstr>
      <vt:lpstr>Presentación de PowerPoint</vt:lpstr>
      <vt:lpstr>CAMISA</vt:lpstr>
      <vt:lpstr>BUZOS</vt:lpstr>
      <vt:lpstr>SABANAS DE 1 1/2</vt:lpstr>
      <vt:lpstr>SABANAS DE 2 PLAZAS</vt:lpstr>
      <vt:lpstr>PROYECTO SERVICIOS</vt:lpstr>
      <vt:lpstr>TRADUCCIONES Y ASESORIAS</vt:lpstr>
      <vt:lpstr>OFERTAS</vt:lpstr>
      <vt:lpstr>GUANTES DE COCINA</vt:lpstr>
      <vt:lpstr>BOLSA CAMBRERA</vt:lpstr>
      <vt:lpstr>BOLSOS</vt:lpstr>
      <vt:lpstr>MONEDEROS</vt:lpstr>
      <vt:lpstr>COSMETIQUEROS</vt:lpstr>
      <vt:lpstr>Mayor información de nuestros productos,            compras, sugerencias enviar por e mail,             estaremos gustosos de atenderlos Gracias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CATALOGO  VENTAS CRS</dc:title>
  <dc:creator>DP MAXIMA</dc:creator>
  <cp:lastModifiedBy>DP MAXIMA</cp:lastModifiedBy>
  <cp:revision>33</cp:revision>
  <dcterms:created xsi:type="dcterms:W3CDTF">2015-08-27T15:04:46Z</dcterms:created>
  <dcterms:modified xsi:type="dcterms:W3CDTF">2015-08-30T16:24:51Z</dcterms:modified>
</cp:coreProperties>
</file>